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2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434840"/>
            <a:ext cx="12191695" cy="54864"/>
          </a:xfrm>
          <a:prstGeom prst="rect">
            <a:avLst/>
          </a:prstGeom>
          <a:solidFill>
            <a:srgbClr val="CAD400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237744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Leadership Project Update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822960" y="33832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A3E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June 2026 · All entities · All sprints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822960" y="61264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Project Insights · Sequel Ortho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2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Budget Readout — 2026 Impact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66928" y="896112"/>
            <a:ext cx="2194560" cy="41148"/>
          </a:xfrm>
          <a:prstGeom prst="rect">
            <a:avLst/>
          </a:prstGeom>
          <a:solidFill>
            <a:srgbClr val="00A3E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6012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Expected vs actual, by entity (operational + capital, $)</a:t>
            </a:r>
            <a:endParaRPr lang="en-US" sz="12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11064240" cy="914400"/>
        </p:xfrm>
        <a:graphic>
          <a:graphicData uri="http://schemas.openxmlformats.org/drawingml/2006/table">
            <a:tbl>
              <a:tblPr/>
              <a:tblGrid>
                <a:gridCol w="3383280"/>
                <a:gridCol w="1920240"/>
                <a:gridCol w="1920240"/>
                <a:gridCol w="192024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Entity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Op. expected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Op. actual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Cap. expected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Cap. actual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Fox Valley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OrthoNebraska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$51,500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$1,591,925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Sequel Ortho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$1,021,542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$120,000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$3,056,250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Unassigned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Total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$1,073,042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$120,000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$4,648,175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—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2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Blocked on Dependencies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66928" y="896112"/>
            <a:ext cx="2194560" cy="41148"/>
          </a:xfrm>
          <a:prstGeom prst="rect">
            <a:avLst/>
          </a:prstGeom>
          <a:solidFill>
            <a:srgbClr val="00A3E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6012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Projects waiting on an incomplete Finish→Start predecessor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6459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6A34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 projects are currently blocked. ✔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2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Portfolio Summary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66928" y="896112"/>
            <a:ext cx="2194560" cy="41148"/>
          </a:xfrm>
          <a:prstGeom prst="rect">
            <a:avLst/>
          </a:prstGeom>
          <a:solidFill>
            <a:srgbClr val="00A3E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6012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June 2026 — latest reported status per project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3291840" cy="1371600"/>
          </a:xfrm>
          <a:prstGeom prst="roundRect">
            <a:avLst>
              <a:gd name="adj" fmla="val 5333"/>
            </a:avLst>
          </a:prstGeom>
          <a:solidFill>
            <a:srgbClr val="F8F8F8"/>
          </a:solidFill>
          <a:ln w="12700">
            <a:solidFill>
              <a:srgbClr val="E4E4E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600200"/>
            <a:ext cx="2926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F12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181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731520" y="233172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PROJECTS IN SCOPE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114800" y="1463040"/>
            <a:ext cx="3291840" cy="1371600"/>
          </a:xfrm>
          <a:prstGeom prst="roundRect">
            <a:avLst>
              <a:gd name="adj" fmla="val 5333"/>
            </a:avLst>
          </a:prstGeom>
          <a:solidFill>
            <a:srgbClr val="F8F8F8"/>
          </a:solidFill>
          <a:ln w="12700">
            <a:solidFill>
              <a:srgbClr val="E4E4E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0" y="1600200"/>
            <a:ext cx="2926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D9770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17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4297680" y="233172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AT RISK (Y/R OR BLOCKED)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680960" y="1463040"/>
            <a:ext cx="3291840" cy="1371600"/>
          </a:xfrm>
          <a:prstGeom prst="roundRect">
            <a:avLst>
              <a:gd name="adj" fmla="val 5333"/>
            </a:avLst>
          </a:prstGeom>
          <a:solidFill>
            <a:srgbClr val="F8F8F8"/>
          </a:solidFill>
          <a:ln w="12700">
            <a:solidFill>
              <a:srgbClr val="E4E4E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863840" y="1600200"/>
            <a:ext cx="2926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DC262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7863840" y="233172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BLOCKED ON A DEPENDENCY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00400"/>
          <a:ext cx="11064240" cy="914400"/>
        </p:xfrm>
        <a:graphic>
          <a:graphicData uri="http://schemas.openxmlformats.org/drawingml/2006/table">
            <a:tbl>
              <a:tblPr/>
              <a:tblGrid>
                <a:gridCol w="4206240"/>
                <a:gridCol w="2286000"/>
                <a:gridCol w="228600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Sponsor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Scope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Schedule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Budget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Ann </a:t>
                      </a:r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Wright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3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Beth </a:t>
                      </a:r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Gard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4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4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Brandon </a:t>
                      </a:r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Quindt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Chris </a:t>
                      </a:r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Denney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Heather </a:t>
                      </a:r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Clinton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5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5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5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Jeremy </a:t>
                      </a:r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Warren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John </a:t>
                      </a:r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Bring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4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4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4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Katie </a:t>
                      </a:r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Benak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3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Kelly </a:t>
                      </a:r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Feuker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Tara </a:t>
                      </a:r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Wisdom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/ </a:t>
                      </a:r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2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Status — Sprint 0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66928" y="896112"/>
            <a:ext cx="2194560" cy="41148"/>
          </a:xfrm>
          <a:prstGeom prst="rect">
            <a:avLst/>
          </a:prstGeom>
          <a:solidFill>
            <a:srgbClr val="00A3E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6012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 = scope · Sch = schedule · B = budget · latest monthly report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17320"/>
          <a:ext cx="11064240" cy="914400"/>
        </p:xfrm>
        <a:graphic>
          <a:graphicData uri="http://schemas.openxmlformats.org/drawingml/2006/table">
            <a:tbl>
              <a:tblPr/>
              <a:tblGrid>
                <a:gridCol w="3017520"/>
                <a:gridCol w="1188720"/>
                <a:gridCol w="411480"/>
                <a:gridCol w="411480"/>
                <a:gridCol w="411480"/>
                <a:gridCol w="640080"/>
                <a:gridCol w="1417320"/>
                <a:gridCol w="35661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Project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PM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Sch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Prog.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Root cause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Notes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 Qualtrics Implementation (1) - Up by April 1st (Angeliqu…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Heather Cramer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99%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Time Estimate to Complete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Project has gone live.  Surveys have transitioned. Final hang up on texting is sitting with legal ri…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2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Status — Sprint 1 (Jan 12 - Feb 20)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66928" y="896112"/>
            <a:ext cx="2194560" cy="41148"/>
          </a:xfrm>
          <a:prstGeom prst="rect">
            <a:avLst/>
          </a:prstGeom>
          <a:solidFill>
            <a:srgbClr val="00A3E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6012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 = scope · Sch = schedule · B = budget · latest monthly report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17320"/>
          <a:ext cx="11064240" cy="914400"/>
        </p:xfrm>
        <a:graphic>
          <a:graphicData uri="http://schemas.openxmlformats.org/drawingml/2006/table">
            <a:tbl>
              <a:tblPr/>
              <a:tblGrid>
                <a:gridCol w="3017520"/>
                <a:gridCol w="1188720"/>
                <a:gridCol w="411480"/>
                <a:gridCol w="411480"/>
                <a:gridCol w="411480"/>
                <a:gridCol w="640080"/>
                <a:gridCol w="1417320"/>
                <a:gridCol w="35661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Project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PM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Sch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Prog.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Root cause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Notes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1 - Website Refresh*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Bill Citro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80%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Tracking to May / June Launch.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- Including FVO update on this platform.  Launch in August with some 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 Insurance Broker RFP*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Samantha Brezack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50%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Part of 100 Day Plan - Draft RFP created, evaluation matrix completed, internal meetings start next week. 6 R…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 Work Comp Portal Implementation*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Bill Citro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5%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IT Resource Constraint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Capital approved, contract has not been signed 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- Internal IT has put a hold on the contract.  3rd p…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4. It's Your… (Neck/Hip/Spine)*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Miranda Harrahill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90%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•Successes –Changes have been pushed out.  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Control plan has been defined and data will be reviewed in 30 d…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2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Status — Sprint 2 (Mar 9 - Apr 10)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66928" y="896112"/>
            <a:ext cx="2194560" cy="41148"/>
          </a:xfrm>
          <a:prstGeom prst="rect">
            <a:avLst/>
          </a:prstGeom>
          <a:solidFill>
            <a:srgbClr val="00A3E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6012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 = scope · Sch = schedule · B = budget · latest monthly report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17320"/>
          <a:ext cx="11064240" cy="914400"/>
        </p:xfrm>
        <a:graphic>
          <a:graphicData uri="http://schemas.openxmlformats.org/drawingml/2006/table">
            <a:tbl>
              <a:tblPr/>
              <a:tblGrid>
                <a:gridCol w="3017520"/>
                <a:gridCol w="1188720"/>
                <a:gridCol w="411480"/>
                <a:gridCol w="411480"/>
                <a:gridCol w="411480"/>
                <a:gridCol w="640080"/>
                <a:gridCol w="1417320"/>
                <a:gridCol w="35661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Project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PM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Sch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Prog.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Root cause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Notes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 Rev-Cycle automation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ONI HOLD Meeting scheduled to meet with IT to detemine feasibility. 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PROJECT RISKS &amp; RECOMMENDATI…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2 - Ask A Hand Surgeon Hotline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Nichole Beran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45%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Met with Dr. Gaddie.  Working on process and timeline as well as definifn KPIs.  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Katie B will reach…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5. Recipe Update Process (Adding pictures, etc.)/SPM Scan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McDonald, Shannon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50%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Meetings ongoing. Evaluating processes and potential solutions. 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- Feedback received at last OR performance m…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2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Status — Sprint 3 (May 4 - Jun 12)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66928" y="896112"/>
            <a:ext cx="2194560" cy="41148"/>
          </a:xfrm>
          <a:prstGeom prst="rect">
            <a:avLst/>
          </a:prstGeom>
          <a:solidFill>
            <a:srgbClr val="00A3E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6012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 = scope · Sch = schedule · B = budget · latest monthly report</a:t>
            </a:r>
            <a:endParaRPr lang="en-US" sz="1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17320"/>
          <a:ext cx="11064240" cy="914400"/>
        </p:xfrm>
        <a:graphic>
          <a:graphicData uri="http://schemas.openxmlformats.org/drawingml/2006/table">
            <a:tbl>
              <a:tblPr/>
              <a:tblGrid>
                <a:gridCol w="3017520"/>
                <a:gridCol w="1188720"/>
                <a:gridCol w="411480"/>
                <a:gridCol w="411480"/>
                <a:gridCol w="411480"/>
                <a:gridCol w="640080"/>
                <a:gridCol w="1417320"/>
                <a:gridCol w="35661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Project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PM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Sch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Prog.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Root cause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Notes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 Marking individual instruments (SPD)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McDonald, Shannon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90%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Presented options to OR Performacne and will be trialing once samples come in from vendor.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Vendor ha…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1.Extended Overflow Process/Protocols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Kristina Miller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Data collected focusing on 4th quarter as this project will mirror the levers pulled for busy season…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2. DocuStream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Katie Gardner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Project charter created and PM identified.  Meetings scheduled.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PROJECT RISKS &amp; RECOMMENDATIONS: 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3 - Naming the Patient Pathway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Danielle Kleber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Charter created, documentation collected by PM.  Delay in start, no further delays expected. 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PRO…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Wired Call Light System Upgrade (Capital Only)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Ann Wright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85%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Biomed is making great progress in identifying the issues and is hopeful that we will not have to re…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2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Status — Unscheduled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66928" y="896112"/>
            <a:ext cx="2194560" cy="41148"/>
          </a:xfrm>
          <a:prstGeom prst="rect">
            <a:avLst/>
          </a:prstGeom>
          <a:solidFill>
            <a:srgbClr val="00A3E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6012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 = scope · Sch = schedule · B = budget · latest monthly report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17320"/>
          <a:ext cx="11064240" cy="914400"/>
        </p:xfrm>
        <a:graphic>
          <a:graphicData uri="http://schemas.openxmlformats.org/drawingml/2006/table">
            <a:tbl>
              <a:tblPr/>
              <a:tblGrid>
                <a:gridCol w="3017520"/>
                <a:gridCol w="1188720"/>
                <a:gridCol w="411480"/>
                <a:gridCol w="411480"/>
                <a:gridCol w="411480"/>
                <a:gridCol w="640080"/>
                <a:gridCol w="1417320"/>
                <a:gridCol w="35661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Project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PM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Sch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Prog.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Root cause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Notes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 AIHealth Implementation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Tiffany Ketelsen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60%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	Successes – OrthoNebraska workflows being replicated in sandbox to test in new environment.  Testi…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 Expand Cyber Security Controls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Fortified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80%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IT Resource Constraint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Success: Completed VTM set up, Penetration Tests, and started roll out of MDR - Sentinel One.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Challe…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 Patient Access Intake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Bill Citro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85%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Time Estimate to Complete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Maple, Aksarben and 110 are complete.  Access is saving roughly 6 mins per new patient. 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PROJECT 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 PMMC Contract Management - ACTIVE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Drew Feuerbach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88%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3rd Party Vendor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Successes – Contracts are good to go, just pending data. 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Successes – Majority of data is completed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Success -…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 Sequel IQ - ACTIVE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Nate Heng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50%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	Fox Valley Integration underway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	Initial OrthoNebraska data integrated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PROJECT RISKS &amp; RECOMME…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 Workday Implementation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75%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Progressing well and on budget. Current focus is on procurement and inventory work streams. Risks to…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1.DeliverHealth Interfaces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Legal / Contract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DeliverHealth SIU Filter configured for interim solution to share clinic visits  and surgery schedules with p…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2. Arthrex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Lindsay Murdock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95%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Live and testing workflows with surgeons to get surgeon feedback. Some minor technical troubleshooting with p…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2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Status — Unscheduled (cont.)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66928" y="896112"/>
            <a:ext cx="2194560" cy="41148"/>
          </a:xfrm>
          <a:prstGeom prst="rect">
            <a:avLst/>
          </a:prstGeom>
          <a:solidFill>
            <a:srgbClr val="00A3E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6012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 = scope · Sch = schedule · B = budget · latest monthly report</a:t>
            </a:r>
            <a:endParaRPr lang="en-US" sz="12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17320"/>
          <a:ext cx="11064240" cy="914400"/>
        </p:xfrm>
        <a:graphic>
          <a:graphicData uri="http://schemas.openxmlformats.org/drawingml/2006/table">
            <a:tbl>
              <a:tblPr/>
              <a:tblGrid>
                <a:gridCol w="3017520"/>
                <a:gridCol w="1188720"/>
                <a:gridCol w="411480"/>
                <a:gridCol w="411480"/>
                <a:gridCol w="411480"/>
                <a:gridCol w="640080"/>
                <a:gridCol w="1417320"/>
                <a:gridCol w="35661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Project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PM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Sch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Prog.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Root cause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Notes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2. Microsoft 365 Conversion Assessment (2)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Tom Simmons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80%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Reached major milestone with phase 1 migration.  20 users have been setup on Sequel Ortho tenant and…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2. Opmed.ai (Potential Leantaas replacement) (2)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Michelle Stinnette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15%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Analytics Resource Constraint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Met to determine scheduling and wait list workflow. 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Potential replacement for HIQ/Leantaas with enc…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2. SPD Expansion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Luke Norvell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R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25%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Time Estimate to Complete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 Presented a phased approach to cabinet on 5/27 to protect schedule and budget concerns. Proposal go…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3. IT Support Model Review &amp; Needs Assessment (3)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Ann Wright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Y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B30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50%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Other Resources Constraint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PM joining first week in May to assist with Organizational change management at FV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Continue to revie…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4. Call Center AI (4)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Miranda Harrahill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60%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Board approval received.  Legal signed off and contract fully executed. Implementation project kick 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Compensation Market Assessment &amp; Structure Evaluation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Samantha Brezack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90%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Part of 100 Day Plan - Compensation review in progress for both OrthoNebraska &amp; FVO.  Areas of oppor…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Dodge Business Office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Luke Norvell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G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45%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–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NOTES: Construction has started and is on schedule for an October delivery)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707372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• PROJECT RISKS &amp; RECOMMENDATI…</a:t>
                      </a:r>
                      <a:endParaRPr lang="en-US" sz="8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2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Resource Constraints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66928" y="896112"/>
            <a:ext cx="2194560" cy="41148"/>
          </a:xfrm>
          <a:prstGeom prst="rect">
            <a:avLst/>
          </a:prstGeom>
          <a:solidFill>
            <a:srgbClr val="00A3E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6012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737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PM double-bookings and shared-team demand vs capacity (~3 hrs/wk per flagged project)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5394960" cy="914400"/>
        </p:xfrm>
        <a:graphic>
          <a:graphicData uri="http://schemas.openxmlformats.org/drawingml/2006/table">
            <a:tbl>
              <a:tblPr/>
              <a:tblGrid>
                <a:gridCol w="2651760"/>
                <a:gridCol w="2103120"/>
                <a:gridCol w="640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Project Manager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#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McDonald, Shannon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3 (May 4 - Jun 12)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D97706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6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Kristina Miller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4 (Jun 29 - Aug 7)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D97706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4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Anna Becker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2 (Mar 9 - Apr 10)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D97706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Bill Citro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1 (Jan 12 - Feb 20)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D97706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Chrissy Cattau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5 (Aug 24 - Oct 2)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D97706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Kristina Miller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3 (May 4 - Jun 12)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D97706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McDonald, Shannon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2 (Mar 9 - Apr 10)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D97706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Michael Roberts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1 (Jan 12 - Feb 20)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D97706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Michael Roberts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2 (Mar 9 - Apr 10)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D97706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309360" y="1463040"/>
          <a:ext cx="530352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731520"/>
                <a:gridCol w="731520"/>
                <a:gridCol w="731520"/>
                <a:gridCol w="7315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IT req.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IT util.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An. req.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An. util.</a:t>
                      </a:r>
                      <a:endParaRPr lang="en-US" sz="100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26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1 (Jan 12 - Feb 20)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9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19%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3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19%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2 (Mar 9 - Apr 10)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21%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6%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3 (May 4 - Jun 12)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5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11%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13%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4 (Jun 29 - Aug 7)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3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6%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0%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5 (Aug 24 - Oct 2)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6%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Sprint 0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2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4%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1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7272A"/>
                          </a:solidFill>
                          <a:latin typeface="Montserrat" pitchFamily="34" charset="0"/>
                          <a:ea typeface="Montserrat" pitchFamily="34" charset="-122"/>
                          <a:cs typeface="Montserrat" pitchFamily="34" charset="-120"/>
                        </a:rPr>
                        <a:t>6%</a:t>
                      </a:r>
                      <a:endParaRPr lang="en-US" sz="950" dirty="0">
                        <a:latin typeface="Montserrat" charset="0"/>
                        <a:ea typeface="Montserrat" charset="0"/>
                        <a:cs typeface="Montserrat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Project Update — June 2026</dc:title>
  <dc:subject>PptxGenJS Presentation</dc:subject>
  <dc:creator>Project Insights</dc:creator>
  <cp:lastModifiedBy>Project Insights</cp:lastModifiedBy>
  <cp:revision>1</cp:revision>
  <dcterms:created xsi:type="dcterms:W3CDTF">2026-06-11T03:22:28Z</dcterms:created>
  <dcterms:modified xsi:type="dcterms:W3CDTF">2026-06-11T03:22:28Z</dcterms:modified>
</cp:coreProperties>
</file>